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88825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480" y="609480"/>
            <a:ext cx="6950160" cy="380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Лицензирование торговли табачной продукции в Приморском крае</a:t>
            </a:r>
            <a:endParaRPr lang="ru-R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480" y="4190040"/>
            <a:ext cx="6398280" cy="197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defTabSz="914400">
              <a:lnSpc>
                <a:spcPts val="2239"/>
              </a:lnSpc>
              <a:tabLst>
                <a:tab pos="0" algn="l"/>
              </a:tabLst>
            </a:pPr>
            <a:endParaRPr lang="ru-RU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/>
        </p:blipFill>
        <p:spPr>
          <a:xfrm>
            <a:off x="8078760" y="720000"/>
            <a:ext cx="3800880" cy="557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"/>
          <p:cNvSpPr/>
          <p:nvPr/>
        </p:nvSpPr>
        <p:spPr>
          <a:xfrm>
            <a:off x="8484480" y="2923560"/>
            <a:ext cx="2495160" cy="2476080"/>
          </a:xfrm>
          <a:prstGeom prst="rect">
            <a:avLst/>
          </a:prstGeom>
          <a:solidFill>
            <a:srgbClr val="ECE4D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6" name="Shape 8"/>
          <p:cNvSpPr/>
          <p:nvPr/>
        </p:nvSpPr>
        <p:spPr>
          <a:xfrm>
            <a:off x="609480" y="2923560"/>
            <a:ext cx="2450160" cy="2476080"/>
          </a:xfrm>
          <a:prstGeom prst="rect">
            <a:avLst/>
          </a:prstGeom>
          <a:solidFill>
            <a:srgbClr val="ECE4D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7" name="Shape 10"/>
          <p:cNvSpPr/>
          <p:nvPr/>
        </p:nvSpPr>
        <p:spPr>
          <a:xfrm>
            <a:off x="5827680" y="2923560"/>
            <a:ext cx="2451960" cy="2476080"/>
          </a:xfrm>
          <a:prstGeom prst="rect">
            <a:avLst/>
          </a:prstGeom>
          <a:solidFill>
            <a:srgbClr val="ECE4D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8" name="Text 14"/>
          <p:cNvSpPr/>
          <p:nvPr/>
        </p:nvSpPr>
        <p:spPr>
          <a:xfrm>
            <a:off x="609480" y="609480"/>
            <a:ext cx="10845360" cy="217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3841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Реформа оборота табачной продукции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239"/>
              </a:lnSpc>
              <a:tabLst>
                <a:tab pos="0" algn="l"/>
              </a:tabLst>
            </a:pP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239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Основные изменения, вступающие в силу с </a:t>
            </a:r>
            <a:r>
              <a:rPr lang="en-US" sz="2000" b="1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1 октября 2026 года</a:t>
            </a:r>
            <a:r>
              <a:rPr lang="en-US" sz="20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, направлены на комплексное оздоровление рынка и обеспечение прозрачности торговли табака и никотинсодержащей продукции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1"/>
          <p:cNvSpPr/>
          <p:nvPr/>
        </p:nvSpPr>
        <p:spPr>
          <a:xfrm>
            <a:off x="3240000" y="2923560"/>
            <a:ext cx="2512440" cy="2476080"/>
          </a:xfrm>
          <a:prstGeom prst="rect">
            <a:avLst/>
          </a:prstGeom>
          <a:solidFill>
            <a:srgbClr val="ECE4D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0" name="Text 15"/>
          <p:cNvSpPr/>
          <p:nvPr/>
        </p:nvSpPr>
        <p:spPr>
          <a:xfrm>
            <a:off x="609480" y="3060000"/>
            <a:ext cx="2398680" cy="247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Geist"/>
              </a:rPr>
              <a:t>Контроль оборота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Совершенствование механизмов государственного надзора за движением табачных изделий на всех этапах.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16"/>
          <p:cNvSpPr/>
          <p:nvPr/>
        </p:nvSpPr>
        <p:spPr>
          <a:xfrm>
            <a:off x="3240000" y="3060000"/>
            <a:ext cx="2398680" cy="233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Geist"/>
              </a:rPr>
              <a:t>Борьба с контрафактом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Радикальное сокращение доли нелегальной продукции и пресечение каналов сбыта контрафактных товаров.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17"/>
          <p:cNvSpPr/>
          <p:nvPr/>
        </p:nvSpPr>
        <p:spPr>
          <a:xfrm>
            <a:off x="5880960" y="3105000"/>
            <a:ext cx="2398680" cy="247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Geist"/>
              </a:rPr>
              <a:t>Защита здоровья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Снижение доступности опасной продукции для граждан с особым фокусом на защиту молодежной аудитории.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Text 18"/>
          <p:cNvSpPr/>
          <p:nvPr/>
        </p:nvSpPr>
        <p:spPr>
          <a:xfrm>
            <a:off x="8580960" y="3105000"/>
            <a:ext cx="2398680" cy="247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Geist"/>
              </a:rPr>
              <a:t>Лицензирование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Подготовка инфраструктуры и регистрация в системе «Честный знак» до 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1 марта 2027 года.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0"/>
          <p:cNvSpPr/>
          <p:nvPr/>
        </p:nvSpPr>
        <p:spPr>
          <a:xfrm>
            <a:off x="923760" y="3428280"/>
            <a:ext cx="8569440" cy="37080"/>
          </a:xfrm>
          <a:prstGeom prst="rect">
            <a:avLst/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6840" rIns="90000" bIns="-684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5" name="Shape 1"/>
          <p:cNvSpPr/>
          <p:nvPr/>
        </p:nvSpPr>
        <p:spPr>
          <a:xfrm>
            <a:off x="6399360" y="3237840"/>
            <a:ext cx="1065600" cy="456120"/>
          </a:xfrm>
          <a:prstGeom prst="roundRect">
            <a:avLst>
              <a:gd name="adj" fmla="val 24000"/>
            </a:avLst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6" name="Shape 2"/>
          <p:cNvSpPr/>
          <p:nvPr/>
        </p:nvSpPr>
        <p:spPr>
          <a:xfrm>
            <a:off x="9141840" y="3237840"/>
            <a:ext cx="1065600" cy="456120"/>
          </a:xfrm>
          <a:prstGeom prst="roundRect">
            <a:avLst>
              <a:gd name="adj" fmla="val 24000"/>
            </a:avLst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7" name="Shape 3"/>
          <p:cNvSpPr/>
          <p:nvPr/>
        </p:nvSpPr>
        <p:spPr>
          <a:xfrm>
            <a:off x="3418560" y="3237840"/>
            <a:ext cx="1065600" cy="456120"/>
          </a:xfrm>
          <a:prstGeom prst="roundRect">
            <a:avLst>
              <a:gd name="adj" fmla="val 24000"/>
            </a:avLst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8" name="Shape 4"/>
          <p:cNvSpPr/>
          <p:nvPr/>
        </p:nvSpPr>
        <p:spPr>
          <a:xfrm>
            <a:off x="609480" y="3237840"/>
            <a:ext cx="1065600" cy="456120"/>
          </a:xfrm>
          <a:prstGeom prst="roundRect">
            <a:avLst>
              <a:gd name="adj" fmla="val 24000"/>
            </a:avLst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9" name="Text 5"/>
          <p:cNvSpPr/>
          <p:nvPr/>
        </p:nvSpPr>
        <p:spPr>
          <a:xfrm>
            <a:off x="609480" y="609480"/>
            <a:ext cx="10911960" cy="178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pPr algn="ctr" defTabSz="914400">
              <a:lnSpc>
                <a:spcPts val="3841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Этапы реформы системы оборота табачной продукции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6"/>
          <p:cNvSpPr/>
          <p:nvPr/>
        </p:nvSpPr>
        <p:spPr>
          <a:xfrm>
            <a:off x="3240000" y="4015080"/>
            <a:ext cx="251280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1" name="Text 7"/>
          <p:cNvSpPr/>
          <p:nvPr/>
        </p:nvSpPr>
        <p:spPr>
          <a:xfrm>
            <a:off x="360000" y="4015080"/>
            <a:ext cx="251280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Geist"/>
              </a:rPr>
              <a:t>Старт выдачи лицензий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Roboto"/>
              </a:rPr>
              <a:t>С 1 октября 2026 года запускается процесс выдачи лицензий на розничную и оптовую торговлю согласно ФЗ № 203-ФЗ.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8"/>
          <p:cNvSpPr/>
          <p:nvPr/>
        </p:nvSpPr>
        <p:spPr>
          <a:xfrm>
            <a:off x="5946840" y="3960000"/>
            <a:ext cx="2512800" cy="241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Geist"/>
              </a:rPr>
              <a:t>Переходный период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Roboto"/>
              </a:rPr>
              <a:t>Период подготовки бизнеса к новым регуляторным требованиям, продолжающийся до марта 2027 года для адаптации сети.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9"/>
          <p:cNvSpPr/>
          <p:nvPr/>
        </p:nvSpPr>
        <p:spPr>
          <a:xfrm>
            <a:off x="8646840" y="3960000"/>
            <a:ext cx="251280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Geist"/>
              </a:rPr>
              <a:t>Запрет работы без лицензии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Roboto"/>
              </a:rPr>
              <a:t>С 1 марта 2027 года вводится фактический полный запрет на продажу продукции без действующей государственной лицензии.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Text 10"/>
          <p:cNvSpPr/>
          <p:nvPr/>
        </p:nvSpPr>
        <p:spPr>
          <a:xfrm>
            <a:off x="666720" y="3332880"/>
            <a:ext cx="951120" cy="32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ts val="2081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AF0"/>
                </a:solidFill>
                <a:effectLst/>
                <a:uFillTx/>
                <a:latin typeface="Geist"/>
                <a:ea typeface="Geist"/>
              </a:rPr>
              <a:t>Этап 1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1"/>
          <p:cNvSpPr/>
          <p:nvPr/>
        </p:nvSpPr>
        <p:spPr>
          <a:xfrm>
            <a:off x="3475800" y="3332880"/>
            <a:ext cx="951120" cy="32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ts val="2081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AF0"/>
                </a:solidFill>
                <a:effectLst/>
                <a:uFillTx/>
                <a:latin typeface="Geist"/>
                <a:ea typeface="Geist"/>
              </a:rPr>
              <a:t>Этап 2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2"/>
          <p:cNvSpPr/>
          <p:nvPr/>
        </p:nvSpPr>
        <p:spPr>
          <a:xfrm>
            <a:off x="6456240" y="3332880"/>
            <a:ext cx="951120" cy="32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ts val="2081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AF0"/>
                </a:solidFill>
                <a:effectLst/>
                <a:uFillTx/>
                <a:latin typeface="Geist"/>
                <a:ea typeface="Geist"/>
              </a:rPr>
              <a:t>Этап 3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Text 13"/>
          <p:cNvSpPr/>
          <p:nvPr/>
        </p:nvSpPr>
        <p:spPr>
          <a:xfrm>
            <a:off x="9198720" y="3332880"/>
            <a:ext cx="951120" cy="32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ts val="2081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AF0"/>
                </a:solidFill>
                <a:effectLst/>
                <a:uFillTx/>
                <a:latin typeface="Geist"/>
                <a:ea typeface="Geist"/>
              </a:rPr>
              <a:t>Этап 4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9"/>
          <p:cNvSpPr/>
          <p:nvPr/>
        </p:nvSpPr>
        <p:spPr>
          <a:xfrm>
            <a:off x="3066480" y="4015080"/>
            <a:ext cx="251280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Geist"/>
              </a:rPr>
              <a:t>Интеграция систем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Регистрация всех торговых объектов в системе «Честный знак» для прозрачного учета и контроля движения всей продукции.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0"/>
          <p:cNvSpPr/>
          <p:nvPr/>
        </p:nvSpPr>
        <p:spPr>
          <a:xfrm>
            <a:off x="514080" y="540000"/>
            <a:ext cx="5598360" cy="107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 anchorCtr="1">
            <a:noAutofit/>
          </a:bodyPr>
          <a:lstStyle/>
          <a:p>
            <a:pPr algn="ctr" defTabSz="914400">
              <a:lnSpc>
                <a:spcPts val="3841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Порядок оформления лицензии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1"/>
          <p:cNvSpPr/>
          <p:nvPr/>
        </p:nvSpPr>
        <p:spPr>
          <a:xfrm>
            <a:off x="6818040" y="657000"/>
            <a:ext cx="151200" cy="151200"/>
          </a:xfrm>
          <a:prstGeom prst="roundRect">
            <a:avLst>
              <a:gd name="adj" fmla="val 50000"/>
            </a:avLst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1" name="Shape 2"/>
          <p:cNvSpPr/>
          <p:nvPr/>
        </p:nvSpPr>
        <p:spPr>
          <a:xfrm>
            <a:off x="6818040" y="2142720"/>
            <a:ext cx="151200" cy="151200"/>
          </a:xfrm>
          <a:prstGeom prst="roundRect">
            <a:avLst>
              <a:gd name="adj" fmla="val 50000"/>
            </a:avLst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2" name="Shape 3"/>
          <p:cNvSpPr/>
          <p:nvPr/>
        </p:nvSpPr>
        <p:spPr>
          <a:xfrm>
            <a:off x="6818040" y="3656520"/>
            <a:ext cx="151200" cy="151200"/>
          </a:xfrm>
          <a:prstGeom prst="roundRect">
            <a:avLst>
              <a:gd name="adj" fmla="val 50000"/>
            </a:avLst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3" name="Shape 4"/>
          <p:cNvSpPr/>
          <p:nvPr/>
        </p:nvSpPr>
        <p:spPr>
          <a:xfrm>
            <a:off x="6818040" y="5085000"/>
            <a:ext cx="151200" cy="151200"/>
          </a:xfrm>
          <a:prstGeom prst="roundRect">
            <a:avLst>
              <a:gd name="adj" fmla="val 50000"/>
            </a:avLst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4" name="Text 5"/>
          <p:cNvSpPr/>
          <p:nvPr/>
        </p:nvSpPr>
        <p:spPr>
          <a:xfrm>
            <a:off x="7332480" y="609480"/>
            <a:ext cx="4264920" cy="137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1701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Подача заявления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8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282C2D"/>
                </a:solidFill>
                <a:effectLst/>
                <a:uFillTx/>
                <a:latin typeface="Roboto"/>
                <a:ea typeface="Roboto"/>
              </a:rPr>
              <a:t>Подготовка документов и объекта к лицензированию. Направление заявление в лицензирующий орган на предоставление лицензии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6"/>
          <p:cNvSpPr/>
          <p:nvPr/>
        </p:nvSpPr>
        <p:spPr>
          <a:xfrm>
            <a:off x="7341840" y="2085480"/>
            <a:ext cx="4264920" cy="137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1701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Сроки оказания услуги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8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282C2D"/>
                </a:solidFill>
                <a:effectLst/>
                <a:uFillTx/>
                <a:latin typeface="Roboto"/>
                <a:ea typeface="Roboto"/>
              </a:rPr>
              <a:t>Процедура рассмотрения документов и принятия решения занимает от 10 до 20 рабочих дней.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Text 7"/>
          <p:cNvSpPr/>
          <p:nvPr/>
        </p:nvSpPr>
        <p:spPr>
          <a:xfrm>
            <a:off x="7370640" y="3599640"/>
            <a:ext cx="4264920" cy="137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1701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Получение лицензии 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8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282C2D"/>
                </a:solidFill>
                <a:effectLst/>
                <a:uFillTx/>
                <a:latin typeface="Roboto"/>
                <a:ea typeface="Roboto"/>
              </a:rPr>
              <a:t>Выписка из реестра лицензии предоставляется в электронном виде без посещения лицензирующего органа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Text 8"/>
          <p:cNvSpPr/>
          <p:nvPr/>
        </p:nvSpPr>
        <p:spPr>
          <a:xfrm>
            <a:off x="7341840" y="5056560"/>
            <a:ext cx="4264920" cy="137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1701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Срок действия лицензии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8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282C2D"/>
                </a:solidFill>
                <a:effectLst/>
                <a:uFillTx/>
                <a:latin typeface="Roboto"/>
                <a:ea typeface="Roboto"/>
              </a:rPr>
              <a:t>Выданное разрешение на ведение розничной деятельности действует в течение периода не более 5 лет.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Shape 9"/>
          <p:cNvSpPr/>
          <p:nvPr/>
        </p:nvSpPr>
        <p:spPr>
          <a:xfrm>
            <a:off x="6875280" y="714240"/>
            <a:ext cx="37080" cy="6159960"/>
          </a:xfrm>
          <a:prstGeom prst="rect">
            <a:avLst/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9" name="Рисунок 38"/>
          <p:cNvPicPr/>
          <p:nvPr/>
        </p:nvPicPr>
        <p:blipFill>
          <a:blip r:embed="rId2"/>
          <a:stretch/>
        </p:blipFill>
        <p:spPr>
          <a:xfrm>
            <a:off x="900000" y="1769040"/>
            <a:ext cx="4496040" cy="45306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0"/>
          <p:cNvSpPr/>
          <p:nvPr/>
        </p:nvSpPr>
        <p:spPr>
          <a:xfrm>
            <a:off x="5561280" y="609480"/>
            <a:ext cx="6007680" cy="270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pPr algn="ctr" defTabSz="914400">
              <a:lnSpc>
                <a:spcPts val="3841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Классификация объектов для лицензирования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"/>
          <p:cNvSpPr/>
          <p:nvPr/>
        </p:nvSpPr>
        <p:spPr>
          <a:xfrm>
            <a:off x="5561280" y="2520000"/>
            <a:ext cx="6055200" cy="1439640"/>
          </a:xfrm>
          <a:prstGeom prst="roundRect">
            <a:avLst>
              <a:gd name="adj" fmla="val 16000"/>
            </a:avLst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2" name="Shape 2"/>
          <p:cNvSpPr/>
          <p:nvPr/>
        </p:nvSpPr>
        <p:spPr>
          <a:xfrm>
            <a:off x="5561280" y="4389480"/>
            <a:ext cx="6055200" cy="1370160"/>
          </a:xfrm>
          <a:prstGeom prst="roundRect">
            <a:avLst>
              <a:gd name="adj" fmla="val 16000"/>
            </a:avLst>
          </a:prstGeom>
          <a:solidFill>
            <a:srgbClr val="FA723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3" name="Text 3"/>
          <p:cNvSpPr/>
          <p:nvPr/>
        </p:nvSpPr>
        <p:spPr>
          <a:xfrm>
            <a:off x="6465960" y="2700000"/>
            <a:ext cx="4855320" cy="125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00000"/>
                </a:solidFill>
                <a:effectLst/>
                <a:uFillTx/>
                <a:latin typeface="Geist"/>
                <a:ea typeface="Geist"/>
              </a:rPr>
              <a:t>Стационарная торговля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Roboto"/>
                <a:ea typeface="Roboto"/>
              </a:rPr>
              <a:t>Магазины с торговыми залами и павильоны являются базовой зоной продаж продукции.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Text 4"/>
          <p:cNvSpPr/>
          <p:nvPr/>
        </p:nvSpPr>
        <p:spPr>
          <a:xfrm>
            <a:off x="5818320" y="2880000"/>
            <a:ext cx="684720" cy="71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3801"/>
              </a:lnSpc>
              <a:tabLst>
                <a:tab pos="0" algn="l"/>
              </a:tabLst>
            </a:pPr>
            <a:r>
              <a:rPr lang="en-US" sz="3100" b="1" u="none" strike="noStrike">
                <a:solidFill>
                  <a:srgbClr val="000000"/>
                </a:solidFill>
                <a:effectLst/>
                <a:uFillTx/>
                <a:latin typeface="Geist"/>
                <a:ea typeface="Geist"/>
              </a:rPr>
              <a:t>01</a:t>
            </a:r>
            <a:endParaRPr lang="ru-RU" sz="3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5"/>
          <p:cNvSpPr/>
          <p:nvPr/>
        </p:nvSpPr>
        <p:spPr>
          <a:xfrm>
            <a:off x="6504120" y="4500000"/>
            <a:ext cx="4855320" cy="107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Развозная торговля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282C2D"/>
                </a:solidFill>
                <a:effectLst/>
                <a:uFillTx/>
                <a:latin typeface="Roboto"/>
                <a:ea typeface="Roboto"/>
              </a:rPr>
              <a:t>Допускается в пунктах без стационарных объектов и требует отдельной лицензии.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6"/>
          <p:cNvSpPr/>
          <p:nvPr/>
        </p:nvSpPr>
        <p:spPr>
          <a:xfrm>
            <a:off x="5856480" y="4680000"/>
            <a:ext cx="684720" cy="88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3801"/>
              </a:lnSpc>
              <a:tabLst>
                <a:tab pos="0" algn="l"/>
              </a:tabLst>
            </a:pPr>
            <a:r>
              <a:rPr lang="en-US" sz="31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02</a:t>
            </a:r>
            <a:endParaRPr lang="ru-RU" sz="3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7" name="Рисунок 46"/>
          <p:cNvPicPr/>
          <p:nvPr/>
        </p:nvPicPr>
        <p:blipFill>
          <a:blip r:embed="rId2"/>
          <a:stretch/>
        </p:blipFill>
        <p:spPr>
          <a:xfrm>
            <a:off x="360000" y="900000"/>
            <a:ext cx="4496040" cy="539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0"/>
          <p:cNvSpPr/>
          <p:nvPr/>
        </p:nvSpPr>
        <p:spPr>
          <a:xfrm>
            <a:off x="609480" y="609480"/>
            <a:ext cx="5179320" cy="313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pPr algn="ctr" defTabSz="914400">
              <a:lnSpc>
                <a:spcPts val="3841"/>
              </a:lnSpc>
              <a:tabLst>
                <a:tab pos="0" algn="l"/>
              </a:tabLst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841"/>
              </a:lnSpc>
              <a:tabLst>
                <a:tab pos="0" algn="l"/>
              </a:tabLst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841"/>
              </a:lnSpc>
              <a:tabLst>
                <a:tab pos="0" algn="l"/>
              </a:tabLst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841"/>
              </a:lnSpc>
              <a:tabLst>
                <a:tab pos="0" algn="l"/>
              </a:tabLst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841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Основные требования для получения лицензии: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1"/>
          <p:cNvSpPr/>
          <p:nvPr/>
        </p:nvSpPr>
        <p:spPr>
          <a:xfrm>
            <a:off x="609480" y="3647160"/>
            <a:ext cx="5179320" cy="261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defTabSz="914400">
              <a:lnSpc>
                <a:spcPts val="2239"/>
              </a:lnSpc>
              <a:tabLst>
                <a:tab pos="0" algn="l"/>
              </a:tabLst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50" name="Shape 2"/>
          <p:cNvSpPr/>
          <p:nvPr/>
        </p:nvSpPr>
        <p:spPr>
          <a:xfrm>
            <a:off x="6227640" y="609480"/>
            <a:ext cx="5369760" cy="1408320"/>
          </a:xfrm>
          <a:prstGeom prst="roundRect">
            <a:avLst>
              <a:gd name="adj" fmla="val 12000"/>
            </a:avLst>
          </a:prstGeom>
          <a:solidFill>
            <a:srgbClr val="ECE4D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51" name="Shape 3"/>
          <p:cNvSpPr/>
          <p:nvPr/>
        </p:nvSpPr>
        <p:spPr>
          <a:xfrm>
            <a:off x="6227640" y="2037960"/>
            <a:ext cx="5369760" cy="1408320"/>
          </a:xfrm>
          <a:prstGeom prst="roundRect">
            <a:avLst>
              <a:gd name="adj" fmla="val 12000"/>
            </a:avLst>
          </a:prstGeom>
          <a:solidFill>
            <a:srgbClr val="ECE4D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52" name="Shape 4"/>
          <p:cNvSpPr/>
          <p:nvPr/>
        </p:nvSpPr>
        <p:spPr>
          <a:xfrm>
            <a:off x="6227640" y="3475800"/>
            <a:ext cx="5369760" cy="1408320"/>
          </a:xfrm>
          <a:prstGeom prst="roundRect">
            <a:avLst>
              <a:gd name="adj" fmla="val 12000"/>
            </a:avLst>
          </a:prstGeom>
          <a:solidFill>
            <a:srgbClr val="ECE4D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53" name="Shape 5"/>
          <p:cNvSpPr/>
          <p:nvPr/>
        </p:nvSpPr>
        <p:spPr>
          <a:xfrm>
            <a:off x="6227640" y="4913640"/>
            <a:ext cx="5369760" cy="1408320"/>
          </a:xfrm>
          <a:prstGeom prst="roundRect">
            <a:avLst>
              <a:gd name="adj" fmla="val 12000"/>
            </a:avLst>
          </a:prstGeom>
          <a:solidFill>
            <a:srgbClr val="ECE4D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54" name="Text 6"/>
          <p:cNvSpPr/>
          <p:nvPr/>
        </p:nvSpPr>
        <p:spPr>
          <a:xfrm>
            <a:off x="7046640" y="742680"/>
            <a:ext cx="4398480" cy="125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00000"/>
                </a:solidFill>
                <a:effectLst/>
                <a:uFillTx/>
                <a:latin typeface="Geist"/>
                <a:ea typeface="Geist"/>
              </a:rPr>
              <a:t>Регистрация и статус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Roboto"/>
                <a:ea typeface="Roboto"/>
              </a:rPr>
              <a:t>Обязательная регистрация в  системе «Честный знак» и соответствие требованиям 15-ФЗ.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 7"/>
          <p:cNvSpPr/>
          <p:nvPr/>
        </p:nvSpPr>
        <p:spPr>
          <a:xfrm>
            <a:off x="6389640" y="723600"/>
            <a:ext cx="68472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3801"/>
              </a:lnSpc>
              <a:tabLst>
                <a:tab pos="0" algn="l"/>
              </a:tabLst>
            </a:pPr>
            <a:r>
              <a:rPr lang="en-US" sz="2900" b="0" u="none" strike="noStrike">
                <a:solidFill>
                  <a:srgbClr val="000000"/>
                </a:solidFill>
                <a:effectLst/>
                <a:uFillTx/>
                <a:latin typeface="Geist"/>
                <a:ea typeface="Geist"/>
              </a:rPr>
              <a:t>01</a:t>
            </a:r>
            <a:endParaRPr lang="ru-RU" sz="2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8"/>
          <p:cNvSpPr/>
          <p:nvPr/>
        </p:nvSpPr>
        <p:spPr>
          <a:xfrm>
            <a:off x="7046640" y="2199600"/>
            <a:ext cx="4398480" cy="125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Торговый объект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282C2D"/>
                </a:solidFill>
                <a:effectLst/>
                <a:uFillTx/>
                <a:latin typeface="Roboto"/>
                <a:ea typeface="Roboto"/>
              </a:rPr>
              <a:t>Наличие помещения в собственности или аренде общей площадью от 5 квадратных метров.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9"/>
          <p:cNvSpPr/>
          <p:nvPr/>
        </p:nvSpPr>
        <p:spPr>
          <a:xfrm>
            <a:off x="6389640" y="2133000"/>
            <a:ext cx="68472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3801"/>
              </a:lnSpc>
              <a:tabLst>
                <a:tab pos="0" algn="l"/>
              </a:tabLst>
            </a:pPr>
            <a:r>
              <a:rPr lang="en-US" sz="2900" b="0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02</a:t>
            </a:r>
            <a:endParaRPr lang="ru-RU" sz="2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10"/>
          <p:cNvSpPr/>
          <p:nvPr/>
        </p:nvSpPr>
        <p:spPr>
          <a:xfrm>
            <a:off x="7046640" y="3618720"/>
            <a:ext cx="4398480" cy="125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Государственная пошлина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282C2D"/>
                </a:solidFill>
                <a:effectLst/>
                <a:uFillTx/>
                <a:latin typeface="Roboto"/>
                <a:ea typeface="Roboto"/>
              </a:rPr>
              <a:t>Размер государственной  пошлины составляет  20 000 рублей за каждый торговый объект.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Text 11"/>
          <p:cNvSpPr/>
          <p:nvPr/>
        </p:nvSpPr>
        <p:spPr>
          <a:xfrm>
            <a:off x="6389640" y="3609000"/>
            <a:ext cx="68472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3801"/>
              </a:lnSpc>
              <a:tabLst>
                <a:tab pos="0" algn="l"/>
              </a:tabLst>
            </a:pPr>
            <a:r>
              <a:rPr lang="en-US" sz="2900" b="0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03</a:t>
            </a:r>
            <a:endParaRPr lang="ru-RU" sz="2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12"/>
          <p:cNvSpPr/>
          <p:nvPr/>
        </p:nvSpPr>
        <p:spPr>
          <a:xfrm>
            <a:off x="7046640" y="5046840"/>
            <a:ext cx="4398480" cy="125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ts val="182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Отсутствие задолженностей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959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282C2D"/>
                </a:solidFill>
                <a:effectLst/>
                <a:uFillTx/>
                <a:latin typeface="Roboto"/>
                <a:ea typeface="Roboto"/>
              </a:rPr>
              <a:t>Отсутствие налоговой задолженности и административных штрафов в сфере оборота табака.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3"/>
          <p:cNvSpPr/>
          <p:nvPr/>
        </p:nvSpPr>
        <p:spPr>
          <a:xfrm>
            <a:off x="6427800" y="5037480"/>
            <a:ext cx="68472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3801"/>
              </a:lnSpc>
              <a:tabLst>
                <a:tab pos="0" algn="l"/>
              </a:tabLst>
            </a:pPr>
            <a:r>
              <a:rPr lang="en-US" sz="2900" b="0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04</a:t>
            </a:r>
            <a:endParaRPr lang="ru-RU" sz="2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0"/>
          <p:cNvSpPr/>
          <p:nvPr/>
        </p:nvSpPr>
        <p:spPr>
          <a:xfrm>
            <a:off x="609480" y="457200"/>
            <a:ext cx="10968840" cy="114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pPr algn="ctr" defTabSz="914400">
              <a:lnSpc>
                <a:spcPts val="3841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Региональный государственный контроль в Приморском крае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 1"/>
          <p:cNvSpPr/>
          <p:nvPr/>
        </p:nvSpPr>
        <p:spPr>
          <a:xfrm>
            <a:off x="609480" y="1809360"/>
            <a:ext cx="5522040" cy="57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2100"/>
              </a:lnSpc>
              <a:tabLst>
                <a:tab pos="0" algn="l"/>
              </a:tabLst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graphicFrame>
        <p:nvGraphicFramePr>
          <p:cNvPr id="64" name="Table 1"/>
          <p:cNvGraphicFramePr/>
          <p:nvPr/>
        </p:nvGraphicFramePr>
        <p:xfrm>
          <a:off x="900000" y="1800000"/>
          <a:ext cx="10520640" cy="4735080"/>
        </p:xfrm>
        <a:graphic>
          <a:graphicData uri="http://schemas.openxmlformats.org/drawingml/2006/table">
            <a:tbl>
              <a:tblPr/>
              <a:tblGrid>
                <a:gridCol w="532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4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5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5560">
                <a:tc row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Нарушение</a:t>
                      </a:r>
                      <a:endParaRPr lang="ru-RU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noFill/>
                      <a:prstDash val="dashDot"/>
                    </a:lnB>
                    <a:solidFill>
                      <a:srgbClr val="FA72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Сумма штрафа (руб.)</a:t>
                      </a:r>
                      <a:endParaRPr lang="ru-RU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noFill/>
                      <a:prstDash val="dashDot"/>
                    </a:lnB>
                    <a:solidFill>
                      <a:srgbClr val="FA72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960">
                <a:tc v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ИП</a:t>
                      </a:r>
                      <a:endParaRPr lang="ru-RU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dashDot"/>
                    </a:lnB>
                    <a:solidFill>
                      <a:srgbClr val="FA723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ЮЛ</a:t>
                      </a:r>
                      <a:endParaRPr lang="ru-RU" sz="20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noFill/>
                      <a:prstDash val="dashDot"/>
                    </a:lnB>
                    <a:solidFill>
                      <a:srgbClr val="FA72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1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Продажа несовершеннолетним (ст. 14.53 КоАП РФ)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40 000–60 000 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150 000–300 000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1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Торговля без лицензии (ст. 14.17.3 КоАП РФ)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300 000–500 000 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1 000 000–1 500 000 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1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Продажа в запрещённых местах (ст. 14.53 КоАП РФ)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10 000–20 000 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30 000–50 000 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11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Нарушение правил маркировки (ст. 15.12 КоАП РФ)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10 000–20 000 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50 000–300 000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11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Продажа без ККТ (ст. 14.5 КоАП РФ)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10 000 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 30 000–40 000 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5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Конфискация продукции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Дополнительная мера по ст. 14.17.3, 15.12 КоАП РФ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Table 0"/>
          <p:cNvGraphicFramePr/>
          <p:nvPr/>
        </p:nvGraphicFramePr>
        <p:xfrm>
          <a:off x="277920" y="2440080"/>
          <a:ext cx="7236720" cy="3085560"/>
        </p:xfrm>
        <a:graphic>
          <a:graphicData uri="http://schemas.openxmlformats.org/drawingml/2006/table">
            <a:tbl>
              <a:tblPr/>
              <a:tblGrid>
                <a:gridCol w="2412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2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2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192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Нарушение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FA723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Условие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FA723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Штраф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FA72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Отсутствие регистрации в ГИС МТ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Более 10 единиц через одну кассу за месяц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50 000 ₽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5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Нарушение ценообразования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До 100 единиц в день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5 000 ₽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5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Нарушение ценообразования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До 1 000 единиц в день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50 000 ₽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5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Нарушение ценообразования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Более 1 000 единиц в день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>
                          <a:solidFill>
                            <a:srgbClr val="232323"/>
                          </a:solidFill>
                          <a:effectLst/>
                          <a:uFillTx/>
                          <a:latin typeface="Times New Roman"/>
                          <a:ea typeface="Arial"/>
                        </a:rPr>
                        <a:t>500 000 ₽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CCCCCC"/>
                      </a:solidFill>
                      <a:prstDash val="solid"/>
                    </a:lnL>
                    <a:lnR w="12240">
                      <a:solidFill>
                        <a:srgbClr val="CCCCCC"/>
                      </a:solidFill>
                      <a:prstDash val="solid"/>
                    </a:lnR>
                    <a:lnT w="12240">
                      <a:solidFill>
                        <a:srgbClr val="CCCCCC"/>
                      </a:solidFill>
                      <a:prstDash val="solid"/>
                    </a:lnT>
                    <a:lnB w="12240">
                      <a:solidFill>
                        <a:srgbClr val="CCCCCC"/>
                      </a:solidFill>
                      <a:prstDash val="solid"/>
                    </a:lnB>
                    <a:solidFill>
                      <a:srgbClr val="ECE4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6" name="Text 20"/>
          <p:cNvSpPr/>
          <p:nvPr/>
        </p:nvSpPr>
        <p:spPr>
          <a:xfrm>
            <a:off x="609480" y="4860000"/>
            <a:ext cx="10721520" cy="71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1899"/>
              </a:lnSpc>
              <a:tabLst>
                <a:tab pos="0" algn="l"/>
              </a:tabLst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67" name="Text 21"/>
          <p:cNvSpPr/>
          <p:nvPr/>
        </p:nvSpPr>
        <p:spPr>
          <a:xfrm>
            <a:off x="8100000" y="1980000"/>
            <a:ext cx="3785400" cy="327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 defTabSz="914400">
              <a:lnSpc>
                <a:spcPts val="2701"/>
              </a:lnSpc>
              <a:tabLst>
                <a:tab pos="0" algn="l"/>
              </a:tabLst>
            </a:pPr>
            <a:endParaRPr lang="ru-R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701"/>
              </a:lnSpc>
              <a:tabLst>
                <a:tab pos="0" algn="l"/>
              </a:tabLst>
            </a:pPr>
            <a:r>
              <a:rPr lang="en-US" sz="2400" b="0" u="none" strike="noStrike">
                <a:solidFill>
                  <a:srgbClr val="282C2D"/>
                </a:solidFill>
                <a:effectLst/>
                <a:uFillTx/>
                <a:latin typeface="Times New Roman"/>
                <a:ea typeface="Geist"/>
              </a:rPr>
              <a:t>Как работает механизм автоштрафов</a:t>
            </a:r>
            <a:endParaRPr lang="ru-R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500"/>
              </a:lnSpc>
              <a:tabLst>
                <a:tab pos="0" algn="l"/>
              </a:tabLst>
            </a:pP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1500"/>
              </a:lnSpc>
              <a:tabLst>
                <a:tab pos="0" algn="l"/>
              </a:tabLst>
            </a:pP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      С 1 сентября 2026 года нарушения фиксируются автоматически через ГИС МТ.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     Постановления изготавливаются    в электронном виде и направляются нарушителю автоматически. 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u="none" strike="noStrike">
                <a:solidFill>
                  <a:srgbClr val="464646"/>
                </a:solidFill>
                <a:effectLst/>
                <a:uFillTx/>
                <a:latin typeface="Times New Roman"/>
                <a:ea typeface="Roboto"/>
              </a:rPr>
              <a:t>     Протоколы об АП не составляются (Федеральный закон от 02.05.2026 № 120-ФЗ)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22"/>
          <p:cNvSpPr/>
          <p:nvPr/>
        </p:nvSpPr>
        <p:spPr>
          <a:xfrm>
            <a:off x="609480" y="380880"/>
            <a:ext cx="10949760" cy="8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 anchorCtr="1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Автоматическая</a:t>
            </a:r>
            <a:r>
              <a:rPr lang="en-US" sz="16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 </a:t>
            </a:r>
            <a:r>
              <a:rPr lang="en-US" sz="32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административная ответственность с 1 сентября 2026 года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 0" descr="preencoded.png"/>
          <p:cNvPicPr/>
          <p:nvPr/>
        </p:nvPicPr>
        <p:blipFill>
          <a:blip r:embed="rId2"/>
          <a:stretch/>
        </p:blipFill>
        <p:spPr>
          <a:xfrm>
            <a:off x="4500000" y="819000"/>
            <a:ext cx="2726640" cy="2491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" name="Text 0"/>
          <p:cNvSpPr/>
          <p:nvPr/>
        </p:nvSpPr>
        <p:spPr>
          <a:xfrm>
            <a:off x="1542600" y="1942560"/>
            <a:ext cx="9102600" cy="416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 defTabSz="914400">
              <a:lnSpc>
                <a:spcPts val="3841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82C2D"/>
                </a:solidFill>
                <a:effectLst/>
                <a:uFillTx/>
                <a:latin typeface="Geist"/>
                <a:ea typeface="Geist"/>
              </a:rPr>
              <a:t>Подготовка к лицензированию: основа стабильности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23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82C2D"/>
                </a:solidFill>
                <a:effectLst/>
                <a:uFillTx/>
                <a:latin typeface="Roboto"/>
                <a:ea typeface="Roboto"/>
              </a:rPr>
              <a:t>Реформа направлена на усиление контроля оборота и борьбу с контрафактом. 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239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82C2D"/>
                </a:solidFill>
                <a:effectLst/>
                <a:uFillTx/>
                <a:latin typeface="Roboto"/>
                <a:ea typeface="Roboto"/>
              </a:rPr>
              <a:t>Бизнесу рекомендуется заблаговременно подать заявки на лицензирование, привести торговые объекты в полное соответствие требованиям и завершить регистрацию в системе «Честный знак» до 2027 года для предотвращения сбоев в работе.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Liberation Sans"/>
        <a:cs typeface="Liberation Sans"/>
      </a:majorFont>
      <a:minorFont>
        <a:latin typeface="Calibri"/>
        <a:ea typeface="Liberation Sans"/>
        <a:cs typeface="Liberation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624</Words>
  <Application>Microsoft Office PowerPoint</Application>
  <PresentationFormat>Произвольный</PresentationFormat>
  <Paragraphs>107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Geist</vt:lpstr>
      <vt:lpstr>Liberation Sans</vt:lpstr>
      <vt:lpstr>Roboto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Лицензирование розничной продажи табачной продукции в Приморском крае: новые требования 2026-2027</dc:title>
  <dc:subject>PptxGenJS Presentation</dc:subject>
  <dc:creator>PptxGenJS</dc:creator>
  <dc:description/>
  <cp:lastModifiedBy>Лаврова</cp:lastModifiedBy>
  <cp:revision>21</cp:revision>
  <dcterms:created xsi:type="dcterms:W3CDTF">2026-08-11T08:00:49Z</dcterms:created>
  <dcterms:modified xsi:type="dcterms:W3CDTF">2026-08-24T05:13:56Z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9</vt:i4>
  </property>
  <property fmtid="{D5CDD505-2E9C-101B-9397-08002B2CF9AE}" pid="4" name="PresentationFormat">
    <vt:lpwstr>On-screen Show (16:9)</vt:lpwstr>
  </property>
  <property fmtid="{D5CDD505-2E9C-101B-9397-08002B2CF9AE}" pid="5" name="Slides">
    <vt:i4>9</vt:i4>
  </property>
</Properties>
</file>